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772" r:id="rId2"/>
    <p:sldMasterId id="2147489675" r:id="rId3"/>
    <p:sldMasterId id="2147489681" r:id="rId4"/>
    <p:sldMasterId id="2147492506" r:id="rId5"/>
  </p:sldMasterIdLst>
  <p:notesMasterIdLst>
    <p:notesMasterId r:id="rId20"/>
  </p:notesMasterIdLst>
  <p:handoutMasterIdLst>
    <p:handoutMasterId r:id="rId21"/>
  </p:handoutMasterIdLst>
  <p:sldIdLst>
    <p:sldId id="519" r:id="rId6"/>
    <p:sldId id="824" r:id="rId7"/>
    <p:sldId id="825" r:id="rId8"/>
    <p:sldId id="835" r:id="rId9"/>
    <p:sldId id="813" r:id="rId10"/>
    <p:sldId id="826" r:id="rId11"/>
    <p:sldId id="832" r:id="rId12"/>
    <p:sldId id="827" r:id="rId13"/>
    <p:sldId id="820" r:id="rId14"/>
    <p:sldId id="831" r:id="rId15"/>
    <p:sldId id="819" r:id="rId16"/>
    <p:sldId id="833" r:id="rId17"/>
    <p:sldId id="834" r:id="rId18"/>
    <p:sldId id="592" r:id="rId19"/>
  </p:sldIdLst>
  <p:sldSz cx="9144000" cy="5143500" type="screen16x9"/>
  <p:notesSz cx="6735763" cy="98663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88938" indent="6826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77875" indent="13652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168400" indent="203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557338" indent="27146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A37"/>
    <a:srgbClr val="FF6600"/>
    <a:srgbClr val="FF9900"/>
    <a:srgbClr val="64C8C8"/>
    <a:srgbClr val="8C2D8C"/>
    <a:srgbClr val="0A5A8C"/>
    <a:srgbClr val="FF4B00"/>
    <a:srgbClr val="E0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1834" autoAdjust="0"/>
  </p:normalViewPr>
  <p:slideViewPr>
    <p:cSldViewPr>
      <p:cViewPr varScale="1">
        <p:scale>
          <a:sx n="76" d="100"/>
          <a:sy n="76" d="100"/>
        </p:scale>
        <p:origin x="84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"/>
    </p:cViewPr>
  </p:sorterViewPr>
  <p:gridSpacing cx="91452" cy="914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7" tIns="45157" rIns="90317" bIns="45157" numCol="1" anchor="t" anchorCtr="0" compatLnSpc="1">
            <a:prstTxWarp prst="textNoShape">
              <a:avLst/>
            </a:prstTxWarp>
          </a:bodyPr>
          <a:lstStyle>
            <a:lvl1pPr algn="l" defTabSz="904655">
              <a:spcBef>
                <a:spcPct val="0"/>
              </a:spcBef>
              <a:buClrTx/>
              <a:buFontTx/>
              <a:buNone/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7" tIns="45157" rIns="90317" bIns="45157" numCol="1" anchor="t" anchorCtr="0" compatLnSpc="1">
            <a:prstTxWarp prst="textNoShape">
              <a:avLst/>
            </a:prstTxWarp>
          </a:bodyPr>
          <a:lstStyle>
            <a:lvl1pPr algn="r" defTabSz="904655">
              <a:spcBef>
                <a:spcPct val="0"/>
              </a:spcBef>
              <a:buClrTx/>
              <a:buFontTx/>
              <a:buNone/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7" tIns="45157" rIns="90317" bIns="45157" numCol="1" anchor="b" anchorCtr="0" compatLnSpc="1">
            <a:prstTxWarp prst="textNoShape">
              <a:avLst/>
            </a:prstTxWarp>
          </a:bodyPr>
          <a:lstStyle>
            <a:lvl1pPr algn="l" defTabSz="904655">
              <a:spcBef>
                <a:spcPct val="0"/>
              </a:spcBef>
              <a:buClrTx/>
              <a:buFontTx/>
              <a:buNone/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7" tIns="45157" rIns="90317" bIns="45157" numCol="1" anchor="b" anchorCtr="0" compatLnSpc="1">
            <a:prstTxWarp prst="textNoShape">
              <a:avLst/>
            </a:prstTxWarp>
          </a:bodyPr>
          <a:lstStyle>
            <a:lvl1pPr algn="r" defTabSz="904655">
              <a:spcBef>
                <a:spcPct val="0"/>
              </a:spcBef>
              <a:buClrTx/>
              <a:buFontTx/>
              <a:buNone/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D83160-F397-4C7D-B837-F7D038CC5E1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5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9" tIns="47196" rIns="94389" bIns="47196" numCol="1" anchor="t" anchorCtr="0" compatLnSpc="1">
            <a:prstTxWarp prst="textNoShape">
              <a:avLst/>
            </a:prstTxWarp>
          </a:bodyPr>
          <a:lstStyle>
            <a:lvl1pPr algn="l" defTabSz="944333"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9" tIns="47196" rIns="94389" bIns="47196" numCol="1" anchor="t" anchorCtr="0" compatLnSpc="1">
            <a:prstTxWarp prst="textNoShape">
              <a:avLst/>
            </a:prstTxWarp>
          </a:bodyPr>
          <a:lstStyle>
            <a:lvl1pPr algn="r" defTabSz="944333"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41363"/>
            <a:ext cx="657542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9" tIns="47196" rIns="94389" bIns="47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9" tIns="47196" rIns="94389" bIns="47196" numCol="1" anchor="b" anchorCtr="0" compatLnSpc="1">
            <a:prstTxWarp prst="textNoShape">
              <a:avLst/>
            </a:prstTxWarp>
          </a:bodyPr>
          <a:lstStyle>
            <a:lvl1pPr algn="l" defTabSz="944333"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9" tIns="47196" rIns="94389" bIns="47196" numCol="1" anchor="b" anchorCtr="0" compatLnSpc="1">
            <a:prstTxWarp prst="textNoShape">
              <a:avLst/>
            </a:prstTxWarp>
          </a:bodyPr>
          <a:lstStyle>
            <a:lvl1pPr algn="r" defTabSz="944333"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02F657-DEE3-4A56-8A34-0ADB08BF36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5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89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778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68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573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413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413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413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413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D71833-EBF1-414B-86E2-21BEC1FB278D}" type="slidenum">
              <a:rPr lang="sv-SE" altLang="lv-LV" sz="1300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sv-SE" altLang="lv-LV" sz="1300" smtClean="0">
              <a:cs typeface="Arial" pitchFamily="34" charset="0"/>
            </a:endParaRPr>
          </a:p>
        </p:txBody>
      </p:sp>
      <p:sp>
        <p:nvSpPr>
          <p:cNvPr id="31747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5425" cy="3698875"/>
          </a:xfrm>
          <a:ln/>
        </p:spPr>
      </p:sp>
      <p:sp>
        <p:nvSpPr>
          <p:cNvPr id="31748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40" tIns="47421" rIns="94840" bIns="47421"/>
          <a:lstStyle/>
          <a:p>
            <a:pPr eaLnBrk="1" hangingPunct="1">
              <a:spcBef>
                <a:spcPct val="0"/>
              </a:spcBef>
            </a:pPr>
            <a:endParaRPr lang="en-GB" altLang="lv-LV" smtClean="0">
              <a:latin typeface="Arial" pitchFamily="34" charset="0"/>
            </a:endParaRPr>
          </a:p>
        </p:txBody>
      </p:sp>
      <p:sp>
        <p:nvSpPr>
          <p:cNvPr id="31749" name="Platshållare för bildnummer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40" tIns="47421" rIns="94840" bIns="47421" anchor="b"/>
          <a:lstStyle>
            <a:lvl1pPr defTabSz="9477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D45FAB-5575-470B-99D4-62ECB65CACFC}" type="slidenum">
              <a:rPr lang="en-GB" altLang="lv-LV" sz="1300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lv-LV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9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E0F71-90BE-499B-BBBB-8C4C061DC79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80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4138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413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413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413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4138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D47462-FE15-4CEE-B3F7-294D4C0B3FC6}" type="slidenum">
              <a:rPr lang="sv-SE" altLang="lv-LV" sz="13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sv-SE" altLang="lv-LV" sz="13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5425" cy="3698875"/>
          </a:xfrm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40" tIns="47421" rIns="94840" bIns="47421"/>
          <a:lstStyle/>
          <a:p>
            <a:pPr eaLnBrk="1" hangingPunct="1"/>
            <a:endParaRPr lang="en-GB" altLang="lv-LV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B1D6D-95BA-4260-8B00-FA3B93407F9D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2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E0F71-90BE-499B-BBBB-8C4C061DC79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0F9D4B-22A3-4579-A4FB-D419A3207644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01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2F657-DEE3-4A56-8A34-0ADB08BF3611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63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E0F71-90BE-499B-BBBB-8C4C061DC79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0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E0F71-90BE-499B-BBBB-8C4C061DC79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9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E0F71-90BE-499B-BBBB-8C4C061DC79A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0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31C05-E849-48F4-8BBA-F445AF981D61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95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31932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226BF-4674-4B51-BF64-5D1F486C1E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6568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F048-46FD-4F8E-85B5-72F7CF8FDF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77778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04788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2446-13F7-4265-AED2-0A4A97CDCC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7687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689" y="141685"/>
            <a:ext cx="6496050" cy="545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808" y="789385"/>
            <a:ext cx="4281854" cy="19681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789385"/>
            <a:ext cx="4283320" cy="19681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808" y="2871787"/>
            <a:ext cx="4281854" cy="1968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2871787"/>
            <a:ext cx="4283320" cy="1968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960A7-C331-4D3D-AC55-EF908BD3E9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909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68497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21360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60294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098214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15325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05867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15752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631807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88002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184594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52264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969039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961176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54690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59771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7751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08217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22182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0233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logo_fyrfa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92088"/>
            <a:ext cx="2032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7" descr="img_external_title_slide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/>
          <a:stretch>
            <a:fillRect/>
          </a:stretch>
        </p:blipFill>
        <p:spPr bwMode="auto">
          <a:xfrm>
            <a:off x="0" y="0"/>
            <a:ext cx="90392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8" descr="logga-bra-jp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03188"/>
            <a:ext cx="19113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546" y="1132285"/>
            <a:ext cx="7773866" cy="486965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082841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2B1C-FE15-44A9-990D-C03BEB98DA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9148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808" y="789385"/>
            <a:ext cx="4281854" cy="40505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789385"/>
            <a:ext cx="4283320" cy="40505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F9F3-7355-470B-B3FB-9F566C7649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9154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9B63-D543-4312-B9B7-24E7D347C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0184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ruta 6"/>
          <p:cNvSpPr txBox="1">
            <a:spLocks noChangeArrowheads="1"/>
          </p:cNvSpPr>
          <p:nvPr/>
        </p:nvSpPr>
        <p:spPr bwMode="auto">
          <a:xfrm>
            <a:off x="506413" y="4941888"/>
            <a:ext cx="573087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altLang="lv-LV" sz="700"/>
              <a:t>© Swedbank</a:t>
            </a:r>
          </a:p>
        </p:txBody>
      </p:sp>
      <p:pic>
        <p:nvPicPr>
          <p:cNvPr id="1027" name="Bildobjekt 10" descr="logga-bra-jp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20650"/>
            <a:ext cx="1765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ildobjekt 7" descr="img_external_title_slide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/>
          <a:stretch>
            <a:fillRect/>
          </a:stretch>
        </p:blipFill>
        <p:spPr bwMode="auto">
          <a:xfrm>
            <a:off x="0" y="0"/>
            <a:ext cx="90392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00063" y="477838"/>
            <a:ext cx="81645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add title</a:t>
            </a:r>
          </a:p>
        </p:txBody>
      </p:sp>
      <p:sp>
        <p:nvSpPr>
          <p:cNvPr id="1030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00063" y="1162050"/>
            <a:ext cx="81740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lv-LV" smtClean="0"/>
              <a:t>Bullet list level 1</a:t>
            </a:r>
          </a:p>
          <a:p>
            <a:pPr lvl="1"/>
            <a:r>
              <a:rPr lang="sv-SE" altLang="lv-LV" smtClean="0"/>
              <a:t>Bullet list level 2</a:t>
            </a:r>
          </a:p>
          <a:p>
            <a:pPr lvl="2"/>
            <a:r>
              <a:rPr lang="sv-SE" altLang="lv-LV" smtClean="0"/>
              <a:t>Bullet list level 3</a:t>
            </a:r>
          </a:p>
          <a:p>
            <a:pPr lvl="3"/>
            <a:r>
              <a:rPr lang="sv-SE" altLang="lv-LV" smtClean="0"/>
              <a:t>Bullet list level 4</a:t>
            </a:r>
          </a:p>
        </p:txBody>
      </p:sp>
      <p:pic>
        <p:nvPicPr>
          <p:cNvPr id="1031" name="Bildobjekt 8" descr="logga-bra-jpg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03188"/>
            <a:ext cx="19113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856" r:id="rId1"/>
    <p:sldLayoutId id="2147492857" r:id="rId2"/>
    <p:sldLayoutId id="2147492858" r:id="rId3"/>
    <p:sldLayoutId id="2147492859" r:id="rId4"/>
    <p:sldLayoutId id="2147492860" r:id="rId5"/>
  </p:sldLayoutIdLst>
  <p:transition spd="med">
    <p:fade/>
  </p:transition>
  <p:hf hdr="0" dt="0"/>
  <p:txStyles>
    <p:titleStyle>
      <a:lvl1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389626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779252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168878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558503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52413" indent="-252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30188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712788" indent="-2095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930275" indent="-215900" algn="l" rtl="0" eaLnBrk="0" fontAlgn="base" hangingPunct="0">
        <a:spcBef>
          <a:spcPts val="688"/>
        </a:spcBef>
        <a:spcAft>
          <a:spcPct val="0"/>
        </a:spcAft>
        <a:buSzPct val="80000"/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41288"/>
            <a:ext cx="64960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788988"/>
            <a:ext cx="87058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Klicka här för att ändra format på bakgrundstexten</a:t>
            </a:r>
          </a:p>
          <a:p>
            <a:pPr lvl="1"/>
            <a:r>
              <a:rPr lang="en-GB" altLang="lv-LV" smtClean="0"/>
              <a:t>Nivå två</a:t>
            </a:r>
          </a:p>
          <a:p>
            <a:pPr lvl="2"/>
            <a:r>
              <a:rPr lang="en-GB" altLang="lv-LV" smtClean="0"/>
              <a:t>Nivå tre</a:t>
            </a:r>
          </a:p>
          <a:p>
            <a:pPr lvl="3"/>
            <a:r>
              <a:rPr lang="en-GB" altLang="lv-LV" smtClean="0"/>
              <a:t>Nivå fyra</a:t>
            </a:r>
          </a:p>
          <a:p>
            <a:pPr lvl="4"/>
            <a:r>
              <a:rPr lang="en-GB" altLang="lv-LV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2438" y="4881563"/>
            <a:ext cx="213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700" i="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277A5B-E66D-44DA-871C-6FE9BD4786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450850" y="4894263"/>
            <a:ext cx="15954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marL="292100" indent="-2921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14538" indent="271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71738" indent="271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28938" indent="271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86138" indent="271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defRPr/>
            </a:pPr>
            <a:r>
              <a:rPr lang="en-US" altLang="lv-LV" sz="700" smtClean="0">
                <a:solidFill>
                  <a:srgbClr val="000000"/>
                </a:solidFill>
              </a:rPr>
              <a:t>©</a:t>
            </a:r>
            <a:r>
              <a:rPr lang="en-GB" altLang="lv-LV" sz="700" smtClean="0">
                <a:solidFill>
                  <a:srgbClr val="000000"/>
                </a:solidFill>
              </a:rPr>
              <a:t> Swedbank</a:t>
            </a:r>
          </a:p>
        </p:txBody>
      </p:sp>
      <p:pic>
        <p:nvPicPr>
          <p:cNvPr id="2054" name="Bildobjekt 8" descr="logga-bra-jpg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95250"/>
            <a:ext cx="19113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890" r:id="rId1"/>
    <p:sldLayoutId id="2147492861" r:id="rId2"/>
    <p:sldLayoutId id="2147492862" r:id="rId3"/>
    <p:sldLayoutId id="2147492863" r:id="rId4"/>
    <p:sldLayoutId id="2147492864" r:id="rId5"/>
    <p:sldLayoutId id="2147492865" r:id="rId6"/>
    <p:sldLayoutId id="2147492866" r:id="rId7"/>
    <p:sldLayoutId id="2147492867" r:id="rId8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389626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779252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168878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558503" algn="l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2pPr>
      <a:lvl3pPr marL="973138" indent="-193675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363663" indent="-193675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ruta 6"/>
          <p:cNvSpPr txBox="1">
            <a:spLocks noChangeArrowheads="1"/>
          </p:cNvSpPr>
          <p:nvPr/>
        </p:nvSpPr>
        <p:spPr bwMode="auto">
          <a:xfrm>
            <a:off x="506413" y="4941888"/>
            <a:ext cx="573087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altLang="lv-LV" sz="700">
                <a:solidFill>
                  <a:srgbClr val="000000"/>
                </a:solidFill>
              </a:rPr>
              <a:t>© Swedbank</a:t>
            </a:r>
          </a:p>
        </p:txBody>
      </p:sp>
      <p:pic>
        <p:nvPicPr>
          <p:cNvPr id="3075" name="Bildobjekt 10" descr="logga-bra-jp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20650"/>
            <a:ext cx="1765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Bildobjekt 7" descr="img_external_title_slide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/>
          <a:stretch>
            <a:fillRect/>
          </a:stretch>
        </p:blipFill>
        <p:spPr bwMode="auto">
          <a:xfrm>
            <a:off x="0" y="0"/>
            <a:ext cx="90392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00063" y="477838"/>
            <a:ext cx="81645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add title</a:t>
            </a:r>
          </a:p>
        </p:txBody>
      </p:sp>
      <p:sp>
        <p:nvSpPr>
          <p:cNvPr id="307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00063" y="1162050"/>
            <a:ext cx="81740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lv-LV" smtClean="0"/>
              <a:t>Bullet list level 1</a:t>
            </a:r>
          </a:p>
          <a:p>
            <a:pPr lvl="1"/>
            <a:r>
              <a:rPr lang="sv-SE" altLang="lv-LV" smtClean="0"/>
              <a:t>Bullet list level 2</a:t>
            </a:r>
          </a:p>
          <a:p>
            <a:pPr lvl="2"/>
            <a:r>
              <a:rPr lang="sv-SE" altLang="lv-LV" smtClean="0"/>
              <a:t>Bullet list level 3</a:t>
            </a:r>
          </a:p>
          <a:p>
            <a:pPr lvl="3"/>
            <a:r>
              <a:rPr lang="sv-SE" altLang="lv-LV" smtClean="0"/>
              <a:t>Bullet list level 4</a:t>
            </a:r>
          </a:p>
        </p:txBody>
      </p:sp>
      <p:pic>
        <p:nvPicPr>
          <p:cNvPr id="3079" name="Bildobjekt 8" descr="logga-bra-jpg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03188"/>
            <a:ext cx="19113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868" r:id="rId1"/>
    <p:sldLayoutId id="2147492869" r:id="rId2"/>
    <p:sldLayoutId id="2147492870" r:id="rId3"/>
    <p:sldLayoutId id="2147492871" r:id="rId4"/>
    <p:sldLayoutId id="2147492872" r:id="rId5"/>
  </p:sldLayoutIdLst>
  <p:transition spd="med">
    <p:fade/>
  </p:transition>
  <p:hf hdr="0" dt="0"/>
  <p:txStyles>
    <p:titleStyle>
      <a:lvl1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389626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779252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168878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558503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52413" indent="-252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30188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712788" indent="-2095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930275" indent="-215900" algn="l" rtl="0" eaLnBrk="0" fontAlgn="base" hangingPunct="0">
        <a:spcBef>
          <a:spcPts val="688"/>
        </a:spcBef>
        <a:spcAft>
          <a:spcPct val="0"/>
        </a:spcAft>
        <a:buSzPct val="80000"/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ruta 6"/>
          <p:cNvSpPr txBox="1">
            <a:spLocks noChangeArrowheads="1"/>
          </p:cNvSpPr>
          <p:nvPr/>
        </p:nvSpPr>
        <p:spPr bwMode="auto">
          <a:xfrm>
            <a:off x="506413" y="4941888"/>
            <a:ext cx="573087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altLang="lv-LV" sz="700">
                <a:solidFill>
                  <a:srgbClr val="000000"/>
                </a:solidFill>
              </a:rPr>
              <a:t>© Swedbank</a:t>
            </a:r>
          </a:p>
        </p:txBody>
      </p:sp>
      <p:pic>
        <p:nvPicPr>
          <p:cNvPr id="4099" name="Bildobjekt 10" descr="logga-bra-jp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20650"/>
            <a:ext cx="1765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Bildobjekt 7" descr="img_external_title_slide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/>
          <a:stretch>
            <a:fillRect/>
          </a:stretch>
        </p:blipFill>
        <p:spPr bwMode="auto">
          <a:xfrm>
            <a:off x="0" y="0"/>
            <a:ext cx="90392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00063" y="477838"/>
            <a:ext cx="81645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add title</a:t>
            </a:r>
          </a:p>
        </p:txBody>
      </p:sp>
      <p:sp>
        <p:nvSpPr>
          <p:cNvPr id="410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00063" y="1162050"/>
            <a:ext cx="81740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lv-LV" smtClean="0"/>
              <a:t>Bullet list level 1</a:t>
            </a:r>
          </a:p>
          <a:p>
            <a:pPr lvl="1"/>
            <a:r>
              <a:rPr lang="sv-SE" altLang="lv-LV" smtClean="0"/>
              <a:t>Bullet list level 2</a:t>
            </a:r>
          </a:p>
          <a:p>
            <a:pPr lvl="2"/>
            <a:r>
              <a:rPr lang="sv-SE" altLang="lv-LV" smtClean="0"/>
              <a:t>Bullet list level 3</a:t>
            </a:r>
          </a:p>
          <a:p>
            <a:pPr lvl="3"/>
            <a:r>
              <a:rPr lang="sv-SE" altLang="lv-LV" smtClean="0"/>
              <a:t>Bullet list level 4</a:t>
            </a:r>
          </a:p>
        </p:txBody>
      </p:sp>
      <p:pic>
        <p:nvPicPr>
          <p:cNvPr id="4103" name="Bildobjekt 8" descr="logga-bra-jpg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03188"/>
            <a:ext cx="19113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873" r:id="rId1"/>
    <p:sldLayoutId id="2147492874" r:id="rId2"/>
    <p:sldLayoutId id="2147492875" r:id="rId3"/>
    <p:sldLayoutId id="2147492876" r:id="rId4"/>
    <p:sldLayoutId id="2147492877" r:id="rId5"/>
  </p:sldLayoutIdLst>
  <p:transition spd="med">
    <p:fade/>
  </p:transition>
  <p:hf hdr="0" dt="0"/>
  <p:txStyles>
    <p:titleStyle>
      <a:lvl1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389626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779252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168878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558503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52413" indent="-252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30188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712788" indent="-2095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930275" indent="-215900" algn="l" rtl="0" eaLnBrk="0" fontAlgn="base" hangingPunct="0">
        <a:spcBef>
          <a:spcPts val="688"/>
        </a:spcBef>
        <a:spcAft>
          <a:spcPct val="0"/>
        </a:spcAft>
        <a:buSzPct val="80000"/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ruta 6"/>
          <p:cNvSpPr txBox="1">
            <a:spLocks noChangeArrowheads="1"/>
          </p:cNvSpPr>
          <p:nvPr/>
        </p:nvSpPr>
        <p:spPr bwMode="auto">
          <a:xfrm>
            <a:off x="506413" y="4941888"/>
            <a:ext cx="573087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altLang="lv-LV" sz="700">
                <a:solidFill>
                  <a:srgbClr val="000000"/>
                </a:solidFill>
              </a:rPr>
              <a:t>© Swedbank</a:t>
            </a:r>
          </a:p>
        </p:txBody>
      </p:sp>
      <p:pic>
        <p:nvPicPr>
          <p:cNvPr id="6147" name="Bildobjekt 10" descr="logga-bra-jp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120650"/>
            <a:ext cx="1765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objekt 7" descr="img_external_title_slide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/>
          <a:stretch>
            <a:fillRect/>
          </a:stretch>
        </p:blipFill>
        <p:spPr bwMode="auto">
          <a:xfrm>
            <a:off x="0" y="0"/>
            <a:ext cx="90392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00063" y="477838"/>
            <a:ext cx="81645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add title</a:t>
            </a:r>
          </a:p>
        </p:txBody>
      </p:sp>
      <p:sp>
        <p:nvSpPr>
          <p:cNvPr id="6150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500063" y="1162050"/>
            <a:ext cx="81740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lv-LV" smtClean="0"/>
              <a:t>Bullet list level 1</a:t>
            </a:r>
          </a:p>
          <a:p>
            <a:pPr lvl="1"/>
            <a:r>
              <a:rPr lang="sv-SE" altLang="lv-LV" smtClean="0"/>
              <a:t>Bullet list level 2</a:t>
            </a:r>
          </a:p>
          <a:p>
            <a:pPr lvl="2"/>
            <a:r>
              <a:rPr lang="sv-SE" altLang="lv-LV" smtClean="0"/>
              <a:t>Bullet list level 3</a:t>
            </a:r>
          </a:p>
          <a:p>
            <a:pPr lvl="3"/>
            <a:r>
              <a:rPr lang="sv-SE" altLang="lv-LV" smtClean="0"/>
              <a:t>Bullet list level 4</a:t>
            </a:r>
          </a:p>
        </p:txBody>
      </p:sp>
      <p:pic>
        <p:nvPicPr>
          <p:cNvPr id="6151" name="Bildobjekt 8" descr="logga-bra-jpg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03188"/>
            <a:ext cx="19113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885" r:id="rId1"/>
    <p:sldLayoutId id="2147492886" r:id="rId2"/>
    <p:sldLayoutId id="2147492887" r:id="rId3"/>
    <p:sldLayoutId id="2147492888" r:id="rId4"/>
    <p:sldLayoutId id="2147492889" r:id="rId5"/>
  </p:sldLayoutIdLst>
  <p:transition spd="med">
    <p:fade/>
  </p:transition>
  <p:hf hdr="0" dt="0"/>
  <p:txStyles>
    <p:titleStyle>
      <a:lvl1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389626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779252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168878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558503" algn="l" rtl="0" fontAlgn="base">
        <a:lnSpc>
          <a:spcPts val="2663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52413" indent="-252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30188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712788" indent="-2095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930275" indent="-215900" algn="l" rtl="0" eaLnBrk="0" fontAlgn="base" hangingPunct="0">
        <a:spcBef>
          <a:spcPts val="688"/>
        </a:spcBef>
        <a:spcAft>
          <a:spcPct val="0"/>
        </a:spcAft>
        <a:buSzPct val="80000"/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Users\p998awj\Desktop\TaxRevenues.xlsx!Sheet1!%5bTaxRevenues.xlsx%5dSheet1%20Chart%202" TargetMode="External"/><Relationship Id="rId5" Type="http://schemas.openxmlformats.org/officeDocument/2006/relationships/image" Target="../media/image18.emf"/><Relationship Id="rId4" Type="http://schemas.openxmlformats.org/officeDocument/2006/relationships/oleObject" Target="file:///C:\Users\p998awj\Desktop\TaxRevenues.xlsx!Sheet1!%5bTaxRevenues.xlsx%5dSheet1%20Chart%2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ikatura.lv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wedbank-research.com/latvian/subscribe.c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file:///\\hqfswork.lv.int.hansa.ee\work\MFTAN\Source%20data\GDP\GDP%20PPP%20EU.xlsx!Eurostat%202014!%5bGDP%20PPP%20EU.xlsx%5dEurostat%202014%20Chart%2013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file:///\\hqfswork.lv.int.hansa.ee\work\MFTAN\Source%20data\GDP\GDP%20PPP%20EU.xlsx!Eurostat%202014!%5bGDP%20PPP%20EU.xlsx%5dEurostat%202014%20Chart%20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file:///\\hqfswork.lv.int.hansa.ee\work\MFTAN\Source%20data\Labour\analysis\ageing_macro%20focus.xlsx!O_depend!%5bageing_macro%20focus.xlsx%5dO_depend%20Chart%2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\\hqfswork.lv.int.hansa.ee\work\MFTAN\Source%20data\GDP\GDP_regions.xlsx!IKG10_11!%5bGDP_regions.xlsx%5dIKG10_11%20Chart%202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\\hqfswork.lv.int.hansa.ee\work\MFTAN\Source%20data\Wages\household%20disposable%20income.xlsx!Data2!%5bhousehold%20disposable%20income.xlsx%5dData2%20Chart%2061-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arikatura.lv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/>
          </p:cNvSpPr>
          <p:nvPr>
            <p:ph type="ctrTitle" idx="4294967295"/>
          </p:nvPr>
        </p:nvSpPr>
        <p:spPr>
          <a:xfrm>
            <a:off x="317500" y="898525"/>
            <a:ext cx="8643938" cy="1079500"/>
          </a:xfrm>
        </p:spPr>
        <p:txBody>
          <a:bodyPr anchor="b"/>
          <a:lstStyle/>
          <a:p>
            <a:pPr eaLnBrk="1" hangingPunct="1">
              <a:lnSpc>
                <a:spcPts val="2988"/>
              </a:lnSpc>
              <a:spcAft>
                <a:spcPct val="10000"/>
              </a:spcAft>
            </a:pPr>
            <a:r>
              <a:rPr lang="lv-LV" altLang="lv-LV" sz="3200" i="1" dirty="0" smtClean="0">
                <a:solidFill>
                  <a:schemeClr val="tx1"/>
                </a:solidFill>
              </a:rPr>
              <a:t>Latvijas ekonomika:</a:t>
            </a:r>
            <a:r>
              <a:rPr lang="lv-LV" altLang="lv-LV" sz="2800" i="1" dirty="0" smtClean="0">
                <a:solidFill>
                  <a:schemeClr val="tx1"/>
                </a:solidFill>
              </a:rPr>
              <a:t/>
            </a:r>
            <a:br>
              <a:rPr lang="lv-LV" altLang="lv-LV" sz="2800" i="1" dirty="0" smtClean="0">
                <a:solidFill>
                  <a:schemeClr val="tx1"/>
                </a:solidFill>
              </a:rPr>
            </a:br>
            <a:r>
              <a:rPr lang="lv-LV" altLang="lv-LV" sz="2800" b="0" i="1" dirty="0" smtClean="0">
                <a:solidFill>
                  <a:schemeClr val="tx1"/>
                </a:solidFill>
              </a:rPr>
              <a:t>izaicinājumi turpmākajiem 10 gadiem</a:t>
            </a: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384175" y="2754313"/>
            <a:ext cx="52006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88"/>
              </a:spcBef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lv-LV" altLang="lv-LV" sz="1500" b="1" i="1" dirty="0"/>
              <a:t>Mārtiņš Kazāks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lv-LV" altLang="lv-LV" sz="1500" dirty="0"/>
              <a:t>Galvenais ekonomists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lv-LV" altLang="lv-LV" sz="1500" dirty="0" smtClean="0"/>
              <a:t>Swedbank </a:t>
            </a:r>
            <a:r>
              <a:rPr lang="lv-LV" altLang="lv-LV" sz="1500" dirty="0"/>
              <a:t>Latvija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None/>
            </a:pPr>
            <a:endParaRPr lang="lv-LV" altLang="lv-LV" sz="1500" dirty="0"/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None/>
            </a:pPr>
            <a:endParaRPr lang="lv-LV" altLang="lv-LV" sz="1500" dirty="0"/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None/>
            </a:pPr>
            <a:r>
              <a:rPr lang="lv-LV" altLang="lv-LV" sz="1500" dirty="0"/>
              <a:t>2016.gada </a:t>
            </a:r>
            <a:r>
              <a:rPr lang="lv-LV" altLang="lv-LV" sz="1500" dirty="0" smtClean="0"/>
              <a:t>1.jūnijs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None/>
            </a:pPr>
            <a:r>
              <a:rPr lang="lv-LV" altLang="lv-LV" sz="1500" dirty="0" smtClean="0"/>
              <a:t>Ilgtspējīgas attīstības komisija, LR Saeima</a:t>
            </a:r>
            <a:endParaRPr lang="lv-LV" altLang="lv-LV" sz="15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86F9879-18D4-40B1-B7E4-87C95B40003A}" type="slidenum">
              <a:rPr lang="sv-SE" altLang="lv-LV" sz="700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sv-SE" altLang="lv-LV" sz="7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304" y="140407"/>
            <a:ext cx="6858900" cy="828730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chemeClr val="accent1"/>
                </a:solidFill>
              </a:rPr>
              <a:t>6. Nodokļi</a:t>
            </a:r>
            <a:r>
              <a:rPr lang="en-US" altLang="lv-LV" sz="2200" dirty="0" smtClean="0">
                <a:solidFill>
                  <a:schemeClr val="accent1"/>
                </a:solidFill>
              </a:rPr>
              <a:t>:</a:t>
            </a:r>
            <a:r>
              <a:rPr lang="en-US" altLang="lv-LV" sz="1700" b="0" i="1" dirty="0" smtClean="0"/>
              <a:t> </a:t>
            </a:r>
            <a:r>
              <a:rPr lang="lv-LV" altLang="lv-LV" sz="1700" b="0" i="1" dirty="0" smtClean="0"/>
              <a:t>kritiski svarīga joma, bet ar neizglītotu vēlētāju </a:t>
            </a:r>
            <a:r>
              <a:rPr lang="lv-LV" altLang="lv-LV" sz="1700" b="0" i="1" dirty="0"/>
              <a:t>i</a:t>
            </a:r>
            <a:r>
              <a:rPr lang="lv-LV" altLang="lv-LV" sz="1700" b="0" i="1" dirty="0" smtClean="0"/>
              <a:t>r viegli manipulēt</a:t>
            </a:r>
            <a:endParaRPr lang="en-US" altLang="lv-LV" sz="1700" b="0" i="1" u="sng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48112" y="925614"/>
            <a:ext cx="8420027" cy="4189751"/>
            <a:chOff x="548112" y="738305"/>
            <a:chExt cx="8420027" cy="4189751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742710"/>
              <a:ext cx="3475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200" b="1" dirty="0" smtClean="0"/>
                <a:t>Budžeta ieņēmumi no NĪN (2015): </a:t>
              </a:r>
            </a:p>
            <a:p>
              <a:pPr algn="ctr"/>
              <a:r>
                <a:rPr lang="lv-LV" sz="1200" b="1" dirty="0" smtClean="0"/>
                <a:t>EUR 197 miljoni</a:t>
              </a:r>
              <a:endParaRPr lang="lv-LV" sz="1200" b="1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8742142"/>
                </p:ext>
              </p:extLst>
            </p:nvPr>
          </p:nvGraphicFramePr>
          <p:xfrm>
            <a:off x="872382" y="1175673"/>
            <a:ext cx="2876550" cy="3590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8" name="Worksheet" r:id="rId4" imgW="2876582" imgH="3590989" progId="Excel.Sheet.12">
                    <p:link/>
                  </p:oleObj>
                </mc:Choice>
                <mc:Fallback>
                  <p:oleObj name="Worksheet" r:id="rId4" imgW="2876582" imgH="3590989" progId="Excel.Sheet.12">
                    <p:link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72382" y="1175673"/>
                          <a:ext cx="2876550" cy="3590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48112" y="738305"/>
              <a:ext cx="338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200" b="1" dirty="0" smtClean="0"/>
                <a:t>Budžeta ieņēmumi no darbaspēka nodokļiem (2015): EUR 3.4 miljardi</a:t>
              </a:r>
              <a:endParaRPr lang="lv-LV" sz="1200" b="1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669813"/>
                </p:ext>
              </p:extLst>
            </p:nvPr>
          </p:nvGraphicFramePr>
          <p:xfrm>
            <a:off x="5014758" y="1175673"/>
            <a:ext cx="2886075" cy="3590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9" name="Worksheet" r:id="rId6" imgW="2886027" imgH="3590989" progId="Excel.Sheet.12">
                    <p:link/>
                  </p:oleObj>
                </mc:Choice>
                <mc:Fallback>
                  <p:oleObj name="Worksheet" r:id="rId6" imgW="2886027" imgH="3590989" progId="Excel.Sheet.12">
                    <p:link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14758" y="1175673"/>
                          <a:ext cx="2886075" cy="3590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ular Callout 7"/>
            <p:cNvSpPr/>
            <p:nvPr/>
          </p:nvSpPr>
          <p:spPr bwMode="auto">
            <a:xfrm>
              <a:off x="7619692" y="2440794"/>
              <a:ext cx="1348447" cy="276999"/>
            </a:xfrm>
            <a:prstGeom prst="wedgeRectCallout">
              <a:avLst>
                <a:gd name="adj1" fmla="val -174711"/>
                <a:gd name="adj2" fmla="val 655569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r>
                <a:rPr kumimoji="0" lang="lv-LV" sz="12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Mājokļi:</a:t>
              </a:r>
              <a:r>
                <a:rPr kumimoji="0" lang="lv-LV" sz="1200" b="1" i="1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 24milj.</a:t>
              </a:r>
              <a:endParaRPr kumimoji="0" lang="lv-LV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ular Callout 15"/>
            <p:cNvSpPr/>
            <p:nvPr/>
          </p:nvSpPr>
          <p:spPr bwMode="auto">
            <a:xfrm>
              <a:off x="7681368" y="3149560"/>
              <a:ext cx="1159292" cy="276999"/>
            </a:xfrm>
            <a:prstGeom prst="wedgeRectCallout">
              <a:avLst>
                <a:gd name="adj1" fmla="val -107332"/>
                <a:gd name="adj2" fmla="val 418303"/>
              </a:avLst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r>
                <a:rPr kumimoji="0" lang="lv-LV" sz="1200" b="1" i="1" u="none" strike="noStrike" cap="none" normalizeH="0" baseline="0" dirty="0" smtClean="0">
                  <a:ln>
                    <a:noFill/>
                  </a:ln>
                  <a:solidFill>
                    <a:srgbClr val="503450"/>
                  </a:solidFill>
                  <a:effectLst/>
                  <a:latin typeface="Arial" charset="0"/>
                </a:rPr>
                <a:t>Ēkas:</a:t>
              </a:r>
              <a:r>
                <a:rPr kumimoji="0" lang="lv-LV" sz="1200" b="1" i="1" u="none" strike="noStrike" cap="none" normalizeH="0" dirty="0" smtClean="0">
                  <a:ln>
                    <a:noFill/>
                  </a:ln>
                  <a:solidFill>
                    <a:srgbClr val="503450"/>
                  </a:solidFill>
                  <a:effectLst/>
                  <a:latin typeface="Arial" charset="0"/>
                </a:rPr>
                <a:t> 72milj.</a:t>
              </a:r>
              <a:endParaRPr kumimoji="0" lang="lv-LV" sz="1200" b="1" i="1" u="none" strike="noStrike" cap="none" normalizeH="0" baseline="0" dirty="0" smtClean="0">
                <a:ln>
                  <a:noFill/>
                </a:ln>
                <a:solidFill>
                  <a:srgbClr val="50345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ular Callout 16"/>
            <p:cNvSpPr/>
            <p:nvPr/>
          </p:nvSpPr>
          <p:spPr bwMode="auto">
            <a:xfrm>
              <a:off x="7671791" y="3906669"/>
              <a:ext cx="1244251" cy="276999"/>
            </a:xfrm>
            <a:prstGeom prst="wedgeRectCallout">
              <a:avLst>
                <a:gd name="adj1" fmla="val -101309"/>
                <a:gd name="adj2" fmla="val 167282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r>
                <a:rPr kumimoji="0" lang="lv-LV" sz="1200" b="1" i="1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rPr>
                <a:t>Zeme:</a:t>
              </a:r>
              <a:r>
                <a:rPr kumimoji="0" lang="lv-LV" sz="1200" b="1" i="1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rPr>
                <a:t> </a:t>
              </a:r>
              <a:r>
                <a:rPr lang="lv-LV" sz="1200" b="1" i="1" dirty="0" smtClean="0">
                  <a:solidFill>
                    <a:schemeClr val="accent2"/>
                  </a:solidFill>
                </a:rPr>
                <a:t>101</a:t>
              </a:r>
              <a:r>
                <a:rPr kumimoji="0" lang="lv-LV" sz="1200" b="1" i="1" u="none" strike="noStrike" cap="none" normalizeH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rPr>
                <a:t>milj.</a:t>
              </a:r>
              <a:endParaRPr kumimoji="0" lang="lv-LV" sz="1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9096" y="4681835"/>
              <a:ext cx="3475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1000" dirty="0" smtClean="0"/>
                <a:t>Avots: Valsts kase</a:t>
              </a:r>
              <a:endParaRPr lang="lv-LV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3979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5B067F8-299F-4C8B-BED9-68E3ED79E9A7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1288"/>
            <a:ext cx="6746875" cy="966787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chemeClr val="accent1"/>
                </a:solidFill>
              </a:rPr>
              <a:t>Ko darīt? Ēnu ekonomika: </a:t>
            </a:r>
            <a:r>
              <a:rPr lang="lv-LV" altLang="lv-LV" sz="1700" b="0" i="1" dirty="0" smtClean="0"/>
              <a:t>to nesamazinot, izaugsmei ir «stikla griesti». Ja to nemazinās, tad ilgtermiņa perspektīvu neieviest, jo ēnu ekonomika balstās uz uzmešanas stratēģijas</a:t>
            </a:r>
            <a:endParaRPr lang="en-US" altLang="lv-LV" sz="1700" b="0" i="1" dirty="0"/>
          </a:p>
        </p:txBody>
      </p:sp>
      <p:pic>
        <p:nvPicPr>
          <p:cNvPr id="9" name="Picture 69" descr="K:\MFTAN\Dazadas prezentacijas\Grafiki\Pērles\aploksnu 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039" r="2174" b="2145"/>
          <a:stretch>
            <a:fillRect/>
          </a:stretch>
        </p:blipFill>
        <p:spPr bwMode="auto">
          <a:xfrm>
            <a:off x="2295525" y="1028700"/>
            <a:ext cx="43719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00800" y="4217988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000">
                <a:solidFill>
                  <a:srgbClr val="000000"/>
                </a:solidFill>
              </a:rPr>
              <a:t>Avots: </a:t>
            </a:r>
            <a:r>
              <a:rPr lang="lv-LV" altLang="lv-LV" sz="1000">
                <a:solidFill>
                  <a:srgbClr val="000000"/>
                </a:solidFill>
                <a:hlinkClick r:id="rId3"/>
              </a:rPr>
              <a:t>www.karikatura.lv</a:t>
            </a:r>
            <a:r>
              <a:rPr lang="lv-LV" altLang="lv-LV" sz="1000">
                <a:solidFill>
                  <a:srgbClr val="000000"/>
                </a:solidFill>
              </a:rPr>
              <a:t>; Autors: Gatis Šļūka</a:t>
            </a:r>
          </a:p>
        </p:txBody>
      </p:sp>
    </p:spTree>
    <p:extLst>
      <p:ext uri="{BB962C8B-B14F-4D97-AF65-F5344CB8AC3E}">
        <p14:creationId xmlns:p14="http://schemas.microsoft.com/office/powerpoint/2010/main" val="2182228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6767189" cy="971550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rgbClr val="FF9900"/>
                </a:solidFill>
              </a:rPr>
              <a:t>Ko darīt? Demogrāfija: </a:t>
            </a:r>
            <a:r>
              <a:rPr lang="lv-LV" altLang="lv-LV" sz="1700" b="0" i="1" dirty="0" smtClean="0">
                <a:solidFill>
                  <a:srgbClr val="000000"/>
                </a:solidFill>
              </a:rPr>
              <a:t>dzimstība, </a:t>
            </a:r>
            <a:r>
              <a:rPr lang="lv-LV" altLang="lv-LV" sz="1700" b="0" i="1" dirty="0" err="1" smtClean="0">
                <a:solidFill>
                  <a:srgbClr val="000000"/>
                </a:solidFill>
              </a:rPr>
              <a:t>reemigrācija</a:t>
            </a:r>
            <a:r>
              <a:rPr lang="lv-LV" altLang="lv-LV" sz="1700" b="0" i="1" dirty="0" smtClean="0">
                <a:solidFill>
                  <a:srgbClr val="000000"/>
                </a:solidFill>
              </a:rPr>
              <a:t>, mūžizglītība un citas lietas, bet galu galā arī (uz prasmēm balstīta) imigrācija</a:t>
            </a:r>
            <a:endParaRPr lang="en-US" altLang="lv-LV" sz="1700" b="0" i="1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3C3686-8387-4E32-A120-0B4B48370196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07844"/>
              </p:ext>
            </p:extLst>
          </p:nvPr>
        </p:nvGraphicFramePr>
        <p:xfrm>
          <a:off x="1462632" y="1474326"/>
          <a:ext cx="6118225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Macrobond document" r:id="rId4" imgW="6117526" imgH="3245006" progId="Mbnd.mbnd">
                  <p:embed/>
                </p:oleObj>
              </mc:Choice>
              <mc:Fallback>
                <p:oleObj name="Macrobond document" r:id="rId4" imgW="6117526" imgH="324500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2632" y="1474326"/>
                        <a:ext cx="6118225" cy="324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797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5B067F8-299F-4C8B-BED9-68E3ED79E9A7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1288"/>
            <a:ext cx="6746875" cy="966787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chemeClr val="accent1"/>
                </a:solidFill>
              </a:rPr>
              <a:t>Ko darīt? </a:t>
            </a:r>
            <a:endParaRPr lang="en-US" altLang="lv-LV" sz="1700" b="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96824" y="742710"/>
            <a:ext cx="7407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lv-LV" b="1" dirty="0" smtClean="0"/>
              <a:t>Ātri ieguvumi par maziem finanšu resursiem: </a:t>
            </a:r>
            <a:r>
              <a:rPr lang="lv-LV" dirty="0"/>
              <a:t>tiesiskā </a:t>
            </a:r>
            <a:r>
              <a:rPr lang="lv-LV" dirty="0" smtClean="0"/>
              <a:t>vide, maksātnespēja, </a:t>
            </a:r>
            <a:r>
              <a:rPr lang="lv-LV" dirty="0"/>
              <a:t>«baltās ekonomikas» audzēšana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lv-LV" b="1" dirty="0" smtClean="0"/>
              <a:t>Domā globāli</a:t>
            </a:r>
            <a:r>
              <a:rPr lang="lv-LV" dirty="0" smtClean="0"/>
              <a:t>: izolētu viensētu laiks ir sen pagājis, esam atvērti pasaules pieredzei un iespējām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lv-LV" b="1" dirty="0" smtClean="0"/>
              <a:t>Domā ilgtermiņā</a:t>
            </a:r>
            <a:r>
              <a:rPr lang="lv-LV" dirty="0" smtClean="0"/>
              <a:t>: īstermiņa un uzmešanas stratēģija vairs neder, (</a:t>
            </a:r>
            <a:r>
              <a:rPr lang="lv-LV" dirty="0" err="1" smtClean="0"/>
              <a:t>t.sk</a:t>
            </a:r>
            <a:r>
              <a:rPr lang="lv-LV" dirty="0" smtClean="0"/>
              <a:t>., </a:t>
            </a:r>
            <a:r>
              <a:rPr lang="lv-LV" dirty="0" err="1" smtClean="0"/>
              <a:t>reinvestētā</a:t>
            </a:r>
            <a:r>
              <a:rPr lang="lv-LV" dirty="0" smtClean="0"/>
              <a:t> peļņa, sadarbošanās ir laba; uzticība valsts institūcijām; valsts tērē/investē kvalitatīvi)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lv-LV" b="1" dirty="0" smtClean="0"/>
              <a:t>Domā kā nopelnīt</a:t>
            </a:r>
            <a:r>
              <a:rPr lang="lv-LV" dirty="0" smtClean="0"/>
              <a:t>, nevis kā pārdalīt: izvēle ir mazāka, bet kvalitatīvāka labklājības valsts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lv-LV" b="1" dirty="0" smtClean="0"/>
              <a:t>Koncentrēt resursus </a:t>
            </a:r>
            <a:r>
              <a:rPr lang="lv-LV" b="1" dirty="0" err="1" smtClean="0"/>
              <a:t>proaktīvi</a:t>
            </a:r>
            <a:r>
              <a:rPr lang="lv-LV" dirty="0" smtClean="0"/>
              <a:t>: turpināt reģionālo reformu, </a:t>
            </a:r>
            <a:r>
              <a:rPr lang="lv-LV" dirty="0" err="1" smtClean="0"/>
              <a:t>utt</a:t>
            </a:r>
            <a:r>
              <a:rPr lang="lv-LV" dirty="0" smtClean="0"/>
              <a:t>, bet tas nenozīmē noplicināt reģionus</a:t>
            </a:r>
          </a:p>
          <a:p>
            <a:pPr marL="457200" indent="-457200">
              <a:buAutoNum type="arabicPeriod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51999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dobjekt 7" descr="img_chapter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2"/>
          <a:stretch>
            <a:fillRect/>
          </a:stretch>
        </p:blipFill>
        <p:spPr bwMode="auto">
          <a:xfrm>
            <a:off x="0" y="1824038"/>
            <a:ext cx="91440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8"/>
          <p:cNvSpPr>
            <a:spLocks/>
          </p:cNvSpPr>
          <p:nvPr/>
        </p:nvSpPr>
        <p:spPr bwMode="auto">
          <a:xfrm>
            <a:off x="508000" y="1054100"/>
            <a:ext cx="819943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lv-LV" sz="27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Paldies</a:t>
            </a:r>
            <a:r>
              <a:rPr lang="en-US" sz="27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!</a:t>
            </a:r>
            <a:endParaRPr lang="lv-LV" sz="27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lv-LV" sz="27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lv-LV" sz="1700" b="1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lv-LV" sz="17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lv-LV" sz="1700" dirty="0">
              <a:solidFill>
                <a:prstClr val="black"/>
              </a:solidFill>
              <a:latin typeface="Arial" charset="0"/>
              <a:cs typeface="+mn-cs"/>
              <a:hlinkClick r:id="rId4" tooltip="blocked::http://www.swedbank-research.com/latvian/subscribe.csp"/>
            </a:endParaRPr>
          </a:p>
          <a:p>
            <a:pPr>
              <a:defRPr/>
            </a:pPr>
            <a:r>
              <a:rPr lang="en-GB" sz="1700" dirty="0">
                <a:solidFill>
                  <a:prstClr val="black"/>
                </a:solidFill>
                <a:latin typeface="Arial" charset="0"/>
                <a:cs typeface="+mn-cs"/>
              </a:rPr>
              <a:t/>
            </a:r>
            <a:br>
              <a:rPr lang="en-GB" sz="1700" dirty="0">
                <a:solidFill>
                  <a:prstClr val="black"/>
                </a:solidFill>
                <a:latin typeface="Arial" charset="0"/>
                <a:cs typeface="+mn-cs"/>
              </a:rPr>
            </a:br>
            <a:endParaRPr lang="sv-SE" sz="17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6858000" cy="971550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chemeClr val="accent1"/>
                </a:solidFill>
              </a:rPr>
              <a:t>1. Ienākumu konverģence: </a:t>
            </a:r>
            <a:r>
              <a:rPr lang="lv-LV" altLang="lv-LV" sz="1700" b="0" i="1" dirty="0" smtClean="0"/>
              <a:t>līdz šim ir diezgan OK, bet nevajag solīt neiespējamas lietas!</a:t>
            </a:r>
            <a:endParaRPr lang="en-US" altLang="lv-LV" sz="1700" b="0" i="1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1DBE529-083F-4CA9-8DB2-6EF02190FA11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09323"/>
              </p:ext>
            </p:extLst>
          </p:nvPr>
        </p:nvGraphicFramePr>
        <p:xfrm>
          <a:off x="1474866" y="1253742"/>
          <a:ext cx="61150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Worksheet" r:id="rId4" imgW="6115031" imgH="3238513" progId="Excel.Sheet.12">
                  <p:link/>
                </p:oleObj>
              </mc:Choice>
              <mc:Fallback>
                <p:oleObj name="Worksheet" r:id="rId4" imgW="6115031" imgH="3238513" progId="Excel.Sheet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4866" y="1253742"/>
                        <a:ext cx="611505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268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6858000" cy="971550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rgbClr val="FF9900"/>
                </a:solidFill>
              </a:rPr>
              <a:t>1. Ienākumu </a:t>
            </a:r>
            <a:r>
              <a:rPr lang="lv-LV" altLang="lv-LV" sz="2200" dirty="0">
                <a:solidFill>
                  <a:srgbClr val="FF9900"/>
                </a:solidFill>
              </a:rPr>
              <a:t>konverģence: </a:t>
            </a:r>
            <a:r>
              <a:rPr lang="lv-LV" altLang="lv-LV" sz="1700" b="0" i="1" dirty="0" smtClean="0">
                <a:solidFill>
                  <a:srgbClr val="000000"/>
                </a:solidFill>
              </a:rPr>
              <a:t>ar esošo politiku un sabiedrības rīcības modeli ES vidējo līmeni sasniegt nebūs iespējams</a:t>
            </a:r>
            <a:endParaRPr lang="en-US" altLang="lv-LV" sz="1700" b="0" i="1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3C3686-8387-4E32-A120-0B4B48370196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985685"/>
              </p:ext>
            </p:extLst>
          </p:nvPr>
        </p:nvGraphicFramePr>
        <p:xfrm>
          <a:off x="1476375" y="1253742"/>
          <a:ext cx="61150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Worksheet" r:id="rId4" imgW="6115031" imgH="3238513" progId="Excel.Sheet.12">
                  <p:link/>
                </p:oleObj>
              </mc:Choice>
              <mc:Fallback>
                <p:oleObj name="Worksheet" r:id="rId4" imgW="6115031" imgH="3238513" progId="Excel.Sheet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375" y="1253742"/>
                        <a:ext cx="611505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835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8892B2-BE27-4D40-A859-CD7470D5C0CA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31763"/>
            <a:ext cx="6500813" cy="611187"/>
          </a:xfrm>
        </p:spPr>
        <p:txBody>
          <a:bodyPr/>
          <a:lstStyle/>
          <a:p>
            <a:pPr eaLnBrk="1" hangingPunct="1">
              <a:defRPr/>
            </a:pPr>
            <a:r>
              <a:rPr lang="lv-LV" altLang="lv-LV" sz="2200" dirty="0" smtClean="0">
                <a:solidFill>
                  <a:schemeClr val="accent1"/>
                </a:solidFill>
              </a:rPr>
              <a:t>2. Ienākumu līmeņu atšķirības saglabāsies</a:t>
            </a:r>
            <a:r>
              <a:rPr lang="en-US" altLang="lv-LV" sz="2200" dirty="0" smtClean="0">
                <a:solidFill>
                  <a:schemeClr val="accent1"/>
                </a:solidFill>
              </a:rPr>
              <a:t>: </a:t>
            </a:r>
            <a:r>
              <a:rPr lang="lv-LV" altLang="lv-LV" sz="1700" b="0" i="1" dirty="0" smtClean="0"/>
              <a:t>izņemot īsas cikliskas svārstības, emigrācija turpināsies</a:t>
            </a:r>
            <a:endParaRPr lang="en-US" altLang="lv-LV" sz="1700" b="0" i="1" kern="1200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>
            <a:fillRect/>
          </a:stretch>
        </p:blipFill>
        <p:spPr bwMode="auto">
          <a:xfrm>
            <a:off x="2114550" y="906463"/>
            <a:ext cx="44323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6153150" y="4310063"/>
            <a:ext cx="216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000">
                <a:solidFill>
                  <a:srgbClr val="000000"/>
                </a:solidFill>
                <a:ea typeface="ヒラギノ角ゴ ProN W3"/>
                <a:sym typeface="Gill Sans"/>
              </a:rPr>
              <a:t>Avots</a:t>
            </a:r>
            <a:r>
              <a:rPr lang="en-GB" altLang="lv-LV" sz="1000">
                <a:solidFill>
                  <a:srgbClr val="000000"/>
                </a:solidFill>
                <a:ea typeface="ヒラギノ角ゴ ProN W3"/>
                <a:sym typeface="Gill Sans"/>
              </a:rPr>
              <a:t>: Eurostat, Swedbank </a:t>
            </a:r>
            <a:r>
              <a:rPr lang="lv-LV" altLang="lv-LV" sz="1000">
                <a:solidFill>
                  <a:srgbClr val="000000"/>
                </a:solidFill>
                <a:ea typeface="ヒラギノ角ゴ ProN W3"/>
                <a:sym typeface="Gill Sans"/>
              </a:rPr>
              <a:t>aprēķini</a:t>
            </a:r>
            <a:endParaRPr lang="en-GB" altLang="lv-LV" sz="1000">
              <a:solidFill>
                <a:srgbClr val="000000"/>
              </a:solidFill>
              <a:ea typeface="ヒラギノ角ゴ ProN W3"/>
              <a:sym typeface="Gill Sans"/>
            </a:endParaRP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122488" y="908050"/>
            <a:ext cx="203676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i="1">
                <a:solidFill>
                  <a:srgbClr val="000000"/>
                </a:solidFill>
                <a:ea typeface="ヒラギノ角ゴ ProN W3"/>
                <a:sym typeface="Gill Sans"/>
              </a:rPr>
              <a:t>Bruto vidējie ienākumi uz 1 strādājošo </a:t>
            </a:r>
            <a:r>
              <a:rPr lang="en-GB" altLang="lv-LV" i="1">
                <a:solidFill>
                  <a:srgbClr val="000000"/>
                </a:solidFill>
                <a:ea typeface="ヒラギノ角ゴ ProN W3"/>
                <a:sym typeface="Gill Sans"/>
              </a:rPr>
              <a:t>201</a:t>
            </a:r>
            <a:r>
              <a:rPr lang="lv-LV" altLang="lv-LV" i="1">
                <a:solidFill>
                  <a:srgbClr val="000000"/>
                </a:solidFill>
                <a:ea typeface="ヒラギノ角ゴ ProN W3"/>
                <a:sym typeface="Gill Sans"/>
              </a:rPr>
              <a:t>4.gadā</a:t>
            </a:r>
            <a:r>
              <a:rPr lang="en-GB" altLang="lv-LV" i="1">
                <a:solidFill>
                  <a:srgbClr val="000000"/>
                </a:solidFill>
                <a:ea typeface="ヒラギノ角ゴ ProN W3"/>
                <a:sym typeface="Gill Sans"/>
              </a:rPr>
              <a:t>, % </a:t>
            </a:r>
            <a:r>
              <a:rPr lang="lv-LV" altLang="lv-LV" i="1">
                <a:solidFill>
                  <a:srgbClr val="000000"/>
                </a:solidFill>
                <a:ea typeface="ヒラギノ角ゴ ProN W3"/>
                <a:sym typeface="Gill Sans"/>
              </a:rPr>
              <a:t>no Latvijas līmeņa</a:t>
            </a:r>
            <a:endParaRPr lang="en-GB" altLang="lv-LV" i="1">
              <a:solidFill>
                <a:srgbClr val="000000"/>
              </a:solidFill>
              <a:ea typeface="ヒラギノ角ゴ ProN W3"/>
              <a:sym typeface="Gill San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675438" y="3436938"/>
            <a:ext cx="16462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lv-LV" altLang="lv-LV" sz="1050" i="1" dirty="0" smtClean="0">
                <a:solidFill>
                  <a:srgbClr val="000000"/>
                </a:solidFill>
                <a:ea typeface="ヒラギノ角ゴ ProN W3"/>
                <a:cs typeface="Arial" charset="0"/>
                <a:sym typeface="Gill Sans"/>
              </a:rPr>
              <a:t>Jo tumšāka krāsa, jo lielāki ienākumi</a:t>
            </a:r>
          </a:p>
        </p:txBody>
      </p:sp>
      <p:sp>
        <p:nvSpPr>
          <p:cNvPr id="27656" name="TextBox 5"/>
          <p:cNvSpPr txBox="1">
            <a:spLocks noChangeArrowheads="1"/>
          </p:cNvSpPr>
          <p:nvPr/>
        </p:nvSpPr>
        <p:spPr bwMode="auto">
          <a:xfrm>
            <a:off x="6624638" y="3852863"/>
            <a:ext cx="1604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000">
                <a:solidFill>
                  <a:srgbClr val="000000"/>
                </a:solidFill>
                <a:ea typeface="ヒラギノ角ゴ ProN W3"/>
                <a:sym typeface="Gill Sans"/>
              </a:rPr>
              <a:t>* 2013.gada dati par Poliju</a:t>
            </a:r>
            <a:endParaRPr lang="en-GB" altLang="lv-LV" sz="1000">
              <a:solidFill>
                <a:srgbClr val="000000"/>
              </a:solidFill>
              <a:ea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772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5B067F8-299F-4C8B-BED9-68E3ED79E9A7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1288"/>
            <a:ext cx="6792278" cy="966787"/>
          </a:xfrm>
        </p:spPr>
        <p:txBody>
          <a:bodyPr/>
          <a:lstStyle/>
          <a:p>
            <a:pPr eaLnBrk="1" hangingPunct="1"/>
            <a:r>
              <a:rPr lang="lv-LV" altLang="lv-LV" sz="2200" dirty="0">
                <a:solidFill>
                  <a:schemeClr val="accent1"/>
                </a:solidFill>
              </a:rPr>
              <a:t>3</a:t>
            </a:r>
            <a:r>
              <a:rPr lang="lv-LV" altLang="lv-LV" sz="2200" dirty="0" smtClean="0">
                <a:solidFill>
                  <a:schemeClr val="accent1"/>
                </a:solidFill>
              </a:rPr>
              <a:t>. Demogrāfija un tirgus lielums</a:t>
            </a:r>
            <a:r>
              <a:rPr lang="en-US" altLang="lv-LV" sz="2200" dirty="0" smtClean="0">
                <a:solidFill>
                  <a:schemeClr val="accent1"/>
                </a:solidFill>
              </a:rPr>
              <a:t>:</a:t>
            </a:r>
            <a:r>
              <a:rPr lang="lv-LV" altLang="lv-LV" sz="1700" b="0" i="1" dirty="0" smtClean="0"/>
              <a:t> varam saražot krietni vairāk nekā apēst – iekšējais tirgus kļūs arvien šaurāks</a:t>
            </a:r>
            <a:endParaRPr lang="en-US" altLang="lv-LV" sz="1700" b="0" i="1" u="sng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729822" y="1518153"/>
            <a:ext cx="647700" cy="2377752"/>
            <a:chOff x="3474576" y="1474326"/>
            <a:chExt cx="647700" cy="2194848"/>
          </a:xfrm>
        </p:grpSpPr>
        <p:sp>
          <p:nvSpPr>
            <p:cNvPr id="14" name="TextBox 13"/>
            <p:cNvSpPr txBox="1"/>
            <p:nvPr/>
          </p:nvSpPr>
          <p:spPr>
            <a:xfrm>
              <a:off x="3474576" y="1474326"/>
              <a:ext cx="64016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050" dirty="0" smtClean="0"/>
                <a:t>2050 </a:t>
              </a:r>
              <a:r>
                <a:rPr lang="en-US" sz="1050" dirty="0" smtClean="0"/>
                <a:t>vs.</a:t>
              </a:r>
              <a:r>
                <a:rPr lang="lv-LV" sz="1050" dirty="0" smtClean="0"/>
                <a:t> 2015</a:t>
              </a:r>
              <a:endParaRPr lang="lv-LV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2112" y="3094046"/>
              <a:ext cx="640164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050" dirty="0" smtClean="0">
                  <a:solidFill>
                    <a:srgbClr val="FF0000"/>
                  </a:solidFill>
                </a:rPr>
                <a:t>-18%</a:t>
              </a:r>
              <a:endParaRPr lang="lv-LV" sz="105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82112" y="2848922"/>
              <a:ext cx="640164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050" dirty="0" smtClean="0">
                  <a:solidFill>
                    <a:srgbClr val="FF0000"/>
                  </a:solidFill>
                </a:rPr>
                <a:t>-14%</a:t>
              </a:r>
              <a:endParaRPr lang="lv-LV" sz="105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4576" y="2486613"/>
              <a:ext cx="640164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050" dirty="0" smtClean="0">
                  <a:solidFill>
                    <a:srgbClr val="FF0000"/>
                  </a:solidFill>
                </a:rPr>
                <a:t>-2%</a:t>
              </a:r>
              <a:endParaRPr lang="lv-LV" sz="105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512676" y="1474326"/>
              <a:ext cx="548712" cy="2194848"/>
            </a:xfrm>
            <a:prstGeom prst="roundRect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Char char="•"/>
                <a:tabLst/>
              </a:pPr>
              <a:endParaRPr kumimoji="0" lang="lv-LV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5313174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9457" y="1436646"/>
            <a:ext cx="3409950" cy="3238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9457" y="1436226"/>
            <a:ext cx="4032903" cy="3238500"/>
            <a:chOff x="329457" y="1436226"/>
            <a:chExt cx="4032903" cy="3238500"/>
          </a:xfrm>
        </p:grpSpPr>
        <p:sp>
          <p:nvSpPr>
            <p:cNvPr id="11" name="TextBox 10"/>
            <p:cNvSpPr txBox="1"/>
            <p:nvPr/>
          </p:nvSpPr>
          <p:spPr>
            <a:xfrm>
              <a:off x="3722196" y="2024836"/>
              <a:ext cx="6401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050" b="1" dirty="0" smtClean="0">
                  <a:solidFill>
                    <a:srgbClr val="37AA37"/>
                  </a:solidFill>
                </a:rPr>
                <a:t>+32%</a:t>
              </a:r>
              <a:endParaRPr lang="lv-LV" sz="1050" b="1" dirty="0">
                <a:solidFill>
                  <a:srgbClr val="37AA37"/>
                </a:solidFill>
              </a:endParaRPr>
            </a:p>
          </p:txBody>
        </p:sp>
        <p:pic>
          <p:nvPicPr>
            <p:cNvPr id="12" name="Picture 11"/>
            <p:cNvPicPr/>
            <p:nvPr>
              <p:extLst>
                <p:ext uri="{D42A27DB-BD31-4B8C-83A1-F6EECF244321}">
                  <p14:modId xmlns:p14="http://schemas.microsoft.com/office/powerpoint/2010/main" val="3632704163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329457" y="1436226"/>
              <a:ext cx="3409950" cy="3238500"/>
            </a:xfrm>
            <a:prstGeom prst="rect">
              <a:avLst/>
            </a:prstGeom>
          </p:spPr>
        </p:pic>
      </p:grpSp>
      <p:pic>
        <p:nvPicPr>
          <p:cNvPr id="19" name="Picture 18"/>
          <p:cNvPicPr/>
          <p:nvPr>
            <p:extLst>
              <p:ext uri="{D42A27DB-BD31-4B8C-83A1-F6EECF244321}">
                <p14:modId xmlns:p14="http://schemas.microsoft.com/office/powerpoint/2010/main" val="323287702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8821" y="1427121"/>
            <a:ext cx="3952875" cy="3238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15012" y="834162"/>
            <a:ext cx="9144600" cy="4298244"/>
          </a:xfrm>
          <a:prstGeom prst="rect">
            <a:avLst/>
          </a:prstGeom>
          <a:blipFill dpi="0" rotWithShape="1">
            <a:blip r:embed="rId6">
              <a:alphaModFix amt="65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lv-LV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34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6767189" cy="971550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rgbClr val="FF9900"/>
                </a:solidFill>
              </a:rPr>
              <a:t>3. Demogrāfija un nodarbinātība: </a:t>
            </a:r>
            <a:r>
              <a:rPr lang="lv-LV" altLang="lv-LV" sz="1700" b="0" i="1" dirty="0" smtClean="0">
                <a:solidFill>
                  <a:srgbClr val="000000"/>
                </a:solidFill>
              </a:rPr>
              <a:t>novecojam straujāk nekā Eiropa, esošo labklājības valsti «pavilkt» būs arvien grūtāk</a:t>
            </a:r>
            <a:endParaRPr lang="en-US" altLang="lv-LV" sz="1700" b="0" i="1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3C3686-8387-4E32-A120-0B4B48370196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4563"/>
              </p:ext>
            </p:extLst>
          </p:nvPr>
        </p:nvGraphicFramePr>
        <p:xfrm>
          <a:off x="1474866" y="1446171"/>
          <a:ext cx="611505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Worksheet" r:id="rId4" imgW="6115031" imgH="3229052" progId="Excel.Sheet.12">
                  <p:link/>
                </p:oleObj>
              </mc:Choice>
              <mc:Fallback>
                <p:oleObj name="Worksheet" r:id="rId4" imgW="6115031" imgH="3229052" progId="Excel.Sheet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4866" y="1446171"/>
                        <a:ext cx="611505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805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6767189" cy="971550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rgbClr val="FF9900"/>
                </a:solidFill>
              </a:rPr>
              <a:t>3. Demogrāfija un politiskie riski: </a:t>
            </a:r>
            <a:r>
              <a:rPr lang="lv-LV" altLang="lv-LV" sz="1700" b="0" i="1" dirty="0" smtClean="0">
                <a:solidFill>
                  <a:srgbClr val="000000"/>
                </a:solidFill>
              </a:rPr>
              <a:t>īstermiņa perspektīva kļūs arvien dominējošāka, fiskālais spiediens tērēt augs</a:t>
            </a:r>
            <a:endParaRPr lang="en-US" altLang="lv-LV" sz="1700" b="0" i="1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3C3686-8387-4E32-A120-0B4B48370196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85" y="845138"/>
            <a:ext cx="5852927" cy="419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58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36525"/>
            <a:ext cx="6858000" cy="971550"/>
          </a:xfrm>
        </p:spPr>
        <p:txBody>
          <a:bodyPr/>
          <a:lstStyle/>
          <a:p>
            <a:pPr eaLnBrk="1" hangingPunct="1"/>
            <a:r>
              <a:rPr lang="lv-LV" altLang="lv-LV" sz="2200" dirty="0">
                <a:solidFill>
                  <a:srgbClr val="FF9900"/>
                </a:solidFill>
              </a:rPr>
              <a:t>4</a:t>
            </a:r>
            <a:r>
              <a:rPr lang="lv-LV" altLang="lv-LV" sz="2200" dirty="0" smtClean="0">
                <a:solidFill>
                  <a:srgbClr val="FF9900"/>
                </a:solidFill>
              </a:rPr>
              <a:t>. Reģioni: </a:t>
            </a:r>
            <a:r>
              <a:rPr lang="lv-LV" altLang="lv-LV" sz="1700" b="0" i="1" dirty="0">
                <a:solidFill>
                  <a:srgbClr val="000000"/>
                </a:solidFill>
              </a:rPr>
              <a:t>ar esošo modeli reģionu atšķirības </a:t>
            </a:r>
            <a:r>
              <a:rPr lang="lv-LV" altLang="lv-LV" sz="1700" b="0" i="1" dirty="0" smtClean="0">
                <a:solidFill>
                  <a:srgbClr val="000000"/>
                </a:solidFill>
              </a:rPr>
              <a:t>turpinās pieaugt</a:t>
            </a:r>
            <a:endParaRPr lang="en-US" altLang="lv-LV" sz="1700" b="0" i="1" dirty="0">
              <a:solidFill>
                <a:srgbClr val="000000"/>
              </a:solidFill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3C3686-8387-4E32-A120-0B4B48370196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39350"/>
              </p:ext>
            </p:extLst>
          </p:nvPr>
        </p:nvGraphicFramePr>
        <p:xfrm>
          <a:off x="4846356" y="1199970"/>
          <a:ext cx="395287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Worksheet" r:id="rId4" imgW="3953007" imgH="3238513" progId="Excel.Sheet.12">
                  <p:link/>
                </p:oleObj>
              </mc:Choice>
              <mc:Fallback>
                <p:oleObj name="Worksheet" r:id="rId4" imgW="3953007" imgH="3238513" progId="Excel.Sheet.12">
                  <p:link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356" y="1199970"/>
                        <a:ext cx="3952875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81571"/>
              </p:ext>
            </p:extLst>
          </p:nvPr>
        </p:nvGraphicFramePr>
        <p:xfrm>
          <a:off x="456660" y="1199970"/>
          <a:ext cx="39528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Worksheet" r:id="rId6" imgW="3953007" imgH="3229052" progId="Excel.Sheet.12">
                  <p:link/>
                </p:oleObj>
              </mc:Choice>
              <mc:Fallback>
                <p:oleObj name="Worksheet" r:id="rId6" imgW="3953007" imgH="3229052" progId="Excel.Sheet.12">
                  <p:link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60" y="1199970"/>
                        <a:ext cx="395287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324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5B067F8-299F-4C8B-BED9-68E3ED79E9A7}" type="slidenum">
              <a:rPr lang="sv-SE" altLang="lv-LV" sz="7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sv-SE" altLang="lv-LV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1288"/>
            <a:ext cx="6746875" cy="966787"/>
          </a:xfrm>
        </p:spPr>
        <p:txBody>
          <a:bodyPr/>
          <a:lstStyle/>
          <a:p>
            <a:pPr eaLnBrk="1" hangingPunct="1"/>
            <a:r>
              <a:rPr lang="lv-LV" altLang="lv-LV" sz="2200" dirty="0" smtClean="0">
                <a:solidFill>
                  <a:schemeClr val="accent1"/>
                </a:solidFill>
              </a:rPr>
              <a:t>5. Digitalizācija: </a:t>
            </a:r>
            <a:r>
              <a:rPr lang="lv-LV" altLang="lv-LV" sz="1700" b="0" i="1" dirty="0" smtClean="0"/>
              <a:t>gan ieguvēji, gan zaudētāji… ja zaudētāju būs vairāk, tad būs lielas problēmas ar nodokļu politiku un labklājības valsti</a:t>
            </a:r>
            <a:endParaRPr lang="en-US" altLang="lv-LV" sz="1700" b="0" i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08768" y="4766598"/>
            <a:ext cx="27297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000" dirty="0">
                <a:solidFill>
                  <a:srgbClr val="000000"/>
                </a:solidFill>
              </a:rPr>
              <a:t>Avots: </a:t>
            </a:r>
            <a:r>
              <a:rPr lang="lv-LV" altLang="lv-LV" sz="1000" dirty="0" err="1">
                <a:solidFill>
                  <a:srgbClr val="000000"/>
                </a:solidFill>
                <a:hlinkClick r:id="rId2"/>
              </a:rPr>
              <a:t>www.karikatura.lv</a:t>
            </a:r>
            <a:r>
              <a:rPr lang="lv-LV" altLang="lv-LV" sz="1000" dirty="0">
                <a:solidFill>
                  <a:srgbClr val="000000"/>
                </a:solidFill>
              </a:rPr>
              <a:t>; Autors: Gatis </a:t>
            </a:r>
            <a:r>
              <a:rPr lang="lv-LV" altLang="lv-LV" sz="1000" dirty="0" err="1">
                <a:solidFill>
                  <a:srgbClr val="000000"/>
                </a:solidFill>
              </a:rPr>
              <a:t>Šļūka</a:t>
            </a:r>
            <a:endParaRPr lang="lv-LV" altLang="lv-LV" sz="1000" dirty="0">
              <a:solidFill>
                <a:srgbClr val="000000"/>
              </a:solidFill>
            </a:endParaRPr>
          </a:p>
        </p:txBody>
      </p:sp>
      <p:pic>
        <p:nvPicPr>
          <p:cNvPr id="6" name="Picture 2" descr="K:\MFTAN\Dazadas prezentacijas\Grafiki\Pērles\akademiska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50" y="925614"/>
            <a:ext cx="3361642" cy="38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4" y="1565778"/>
            <a:ext cx="3987526" cy="279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 rot="10800000">
            <a:off x="4572001" y="1474326"/>
            <a:ext cx="640164" cy="2743560"/>
            <a:chOff x="5486520" y="1748682"/>
            <a:chExt cx="640164" cy="274356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6126684" y="1748682"/>
              <a:ext cx="0" cy="27435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ight Arrow 10"/>
            <p:cNvSpPr/>
            <p:nvPr/>
          </p:nvSpPr>
          <p:spPr bwMode="auto">
            <a:xfrm rot="10800000">
              <a:off x="5486520" y="2388846"/>
              <a:ext cx="640164" cy="12803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Char char="•"/>
                <a:tabLst/>
              </a:pPr>
              <a:endParaRPr kumimoji="0" lang="lv-LV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841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ternal title slide">
  <a:themeElements>
    <a:clrScheme name="2_External title slide 1">
      <a:dk1>
        <a:srgbClr val="000000"/>
      </a:dk1>
      <a:lt1>
        <a:srgbClr val="FFFFFF"/>
      </a:lt1>
      <a:dk2>
        <a:srgbClr val="EE2200"/>
      </a:dk2>
      <a:lt2>
        <a:srgbClr val="8C2D8C"/>
      </a:lt2>
      <a:accent1>
        <a:srgbClr val="FF8200"/>
      </a:accent1>
      <a:accent2>
        <a:srgbClr val="FF4B00"/>
      </a:accent2>
      <a:accent3>
        <a:srgbClr val="FFFFFF"/>
      </a:accent3>
      <a:accent4>
        <a:srgbClr val="000000"/>
      </a:accent4>
      <a:accent5>
        <a:srgbClr val="FFC1AA"/>
      </a:accent5>
      <a:accent6>
        <a:srgbClr val="E74300"/>
      </a:accent6>
      <a:hlink>
        <a:srgbClr val="C8C6C4"/>
      </a:hlink>
      <a:folHlink>
        <a:srgbClr val="666666"/>
      </a:folHlink>
    </a:clrScheme>
    <a:fontScheme name="2_External 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External title slide 1">
        <a:dk1>
          <a:srgbClr val="000000"/>
        </a:dk1>
        <a:lt1>
          <a:srgbClr val="FFFFFF"/>
        </a:lt1>
        <a:dk2>
          <a:srgbClr val="EE2200"/>
        </a:dk2>
        <a:lt2>
          <a:srgbClr val="8C2D8C"/>
        </a:lt2>
        <a:accent1>
          <a:srgbClr val="FF8200"/>
        </a:accent1>
        <a:accent2>
          <a:srgbClr val="FF4B00"/>
        </a:accent2>
        <a:accent3>
          <a:srgbClr val="FFFFFF"/>
        </a:accent3>
        <a:accent4>
          <a:srgbClr val="000000"/>
        </a:accent4>
        <a:accent5>
          <a:srgbClr val="FFC1AA"/>
        </a:accent5>
        <a:accent6>
          <a:srgbClr val="E74300"/>
        </a:accent6>
        <a:hlink>
          <a:srgbClr val="C8C6C4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wedbank_ppt_template_080702">
  <a:themeElements>
    <a:clrScheme name="swedban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9900"/>
      </a:accent1>
      <a:accent2>
        <a:srgbClr val="FF6600"/>
      </a:accent2>
      <a:accent3>
        <a:srgbClr val="D2D0CE"/>
      </a:accent3>
      <a:accent4>
        <a:srgbClr val="777777"/>
      </a:accent4>
      <a:accent5>
        <a:srgbClr val="993399"/>
      </a:accent5>
      <a:accent6>
        <a:srgbClr val="EE4400"/>
      </a:accent6>
      <a:hlink>
        <a:srgbClr val="000000"/>
      </a:hlink>
      <a:folHlink>
        <a:srgbClr val="000000"/>
      </a:folHlink>
    </a:clrScheme>
    <a:fontScheme name="swedbank_ppt_template_0807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wedbank_ppt_template_0807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820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FC1AA"/>
        </a:accent5>
        <a:accent6>
          <a:srgbClr val="878787"/>
        </a:accent6>
        <a:hlink>
          <a:srgbClr val="FFB400"/>
        </a:hlink>
        <a:folHlink>
          <a:srgbClr val="FF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dbank_ppt_template_080702 2">
        <a:dk1>
          <a:srgbClr val="000000"/>
        </a:dk1>
        <a:lt1>
          <a:srgbClr val="FFFFFF"/>
        </a:lt1>
        <a:dk2>
          <a:srgbClr val="000000"/>
        </a:dk2>
        <a:lt2>
          <a:srgbClr val="FF4B00"/>
        </a:lt2>
        <a:accent1>
          <a:srgbClr val="FF8200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FFC1AA"/>
        </a:accent5>
        <a:accent6>
          <a:srgbClr val="E7A300"/>
        </a:accent6>
        <a:hlink>
          <a:srgbClr val="37AA37"/>
        </a:hlink>
        <a:folHlink>
          <a:srgbClr val="64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edbank_ppt_template_080702 3">
        <a:dk1>
          <a:srgbClr val="37AA37"/>
        </a:dk1>
        <a:lt1>
          <a:srgbClr val="FFFFFF"/>
        </a:lt1>
        <a:dk2>
          <a:srgbClr val="000000"/>
        </a:dk2>
        <a:lt2>
          <a:srgbClr val="E1F5E0"/>
        </a:lt2>
        <a:accent1>
          <a:srgbClr val="789BCD"/>
        </a:accent1>
        <a:accent2>
          <a:srgbClr val="FFB400"/>
        </a:accent2>
        <a:accent3>
          <a:srgbClr val="FFFFFF"/>
        </a:accent3>
        <a:accent4>
          <a:srgbClr val="2D912D"/>
        </a:accent4>
        <a:accent5>
          <a:srgbClr val="BECBE3"/>
        </a:accent5>
        <a:accent6>
          <a:srgbClr val="E7A300"/>
        </a:accent6>
        <a:hlink>
          <a:srgbClr val="FFF5C8"/>
        </a:hlink>
        <a:folHlink>
          <a:srgbClr val="8C2D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xternal title slide">
  <a:themeElements>
    <a:clrScheme name="2_External title slide 1">
      <a:dk1>
        <a:srgbClr val="000000"/>
      </a:dk1>
      <a:lt1>
        <a:srgbClr val="FFFFFF"/>
      </a:lt1>
      <a:dk2>
        <a:srgbClr val="EE2200"/>
      </a:dk2>
      <a:lt2>
        <a:srgbClr val="8C2D8C"/>
      </a:lt2>
      <a:accent1>
        <a:srgbClr val="FF8200"/>
      </a:accent1>
      <a:accent2>
        <a:srgbClr val="FF4B00"/>
      </a:accent2>
      <a:accent3>
        <a:srgbClr val="FFFFFF"/>
      </a:accent3>
      <a:accent4>
        <a:srgbClr val="000000"/>
      </a:accent4>
      <a:accent5>
        <a:srgbClr val="FFC1AA"/>
      </a:accent5>
      <a:accent6>
        <a:srgbClr val="E74300"/>
      </a:accent6>
      <a:hlink>
        <a:srgbClr val="C8C6C4"/>
      </a:hlink>
      <a:folHlink>
        <a:srgbClr val="666666"/>
      </a:folHlink>
    </a:clrScheme>
    <a:fontScheme name="2_External 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External title slide 1">
        <a:dk1>
          <a:srgbClr val="000000"/>
        </a:dk1>
        <a:lt1>
          <a:srgbClr val="FFFFFF"/>
        </a:lt1>
        <a:dk2>
          <a:srgbClr val="EE2200"/>
        </a:dk2>
        <a:lt2>
          <a:srgbClr val="8C2D8C"/>
        </a:lt2>
        <a:accent1>
          <a:srgbClr val="FF8200"/>
        </a:accent1>
        <a:accent2>
          <a:srgbClr val="FF4B00"/>
        </a:accent2>
        <a:accent3>
          <a:srgbClr val="FFFFFF"/>
        </a:accent3>
        <a:accent4>
          <a:srgbClr val="000000"/>
        </a:accent4>
        <a:accent5>
          <a:srgbClr val="FFC1AA"/>
        </a:accent5>
        <a:accent6>
          <a:srgbClr val="E74300"/>
        </a:accent6>
        <a:hlink>
          <a:srgbClr val="C8C6C4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xternal title slide">
  <a:themeElements>
    <a:clrScheme name="2_External title slide 1">
      <a:dk1>
        <a:srgbClr val="000000"/>
      </a:dk1>
      <a:lt1>
        <a:srgbClr val="FFFFFF"/>
      </a:lt1>
      <a:dk2>
        <a:srgbClr val="EE2200"/>
      </a:dk2>
      <a:lt2>
        <a:srgbClr val="8C2D8C"/>
      </a:lt2>
      <a:accent1>
        <a:srgbClr val="FF8200"/>
      </a:accent1>
      <a:accent2>
        <a:srgbClr val="FF4B00"/>
      </a:accent2>
      <a:accent3>
        <a:srgbClr val="FFFFFF"/>
      </a:accent3>
      <a:accent4>
        <a:srgbClr val="000000"/>
      </a:accent4>
      <a:accent5>
        <a:srgbClr val="FFC1AA"/>
      </a:accent5>
      <a:accent6>
        <a:srgbClr val="E74300"/>
      </a:accent6>
      <a:hlink>
        <a:srgbClr val="C8C6C4"/>
      </a:hlink>
      <a:folHlink>
        <a:srgbClr val="666666"/>
      </a:folHlink>
    </a:clrScheme>
    <a:fontScheme name="2_External 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External title slide 1">
        <a:dk1>
          <a:srgbClr val="000000"/>
        </a:dk1>
        <a:lt1>
          <a:srgbClr val="FFFFFF"/>
        </a:lt1>
        <a:dk2>
          <a:srgbClr val="EE2200"/>
        </a:dk2>
        <a:lt2>
          <a:srgbClr val="8C2D8C"/>
        </a:lt2>
        <a:accent1>
          <a:srgbClr val="FF8200"/>
        </a:accent1>
        <a:accent2>
          <a:srgbClr val="FF4B00"/>
        </a:accent2>
        <a:accent3>
          <a:srgbClr val="FFFFFF"/>
        </a:accent3>
        <a:accent4>
          <a:srgbClr val="000000"/>
        </a:accent4>
        <a:accent5>
          <a:srgbClr val="FFC1AA"/>
        </a:accent5>
        <a:accent6>
          <a:srgbClr val="E74300"/>
        </a:accent6>
        <a:hlink>
          <a:srgbClr val="C8C6C4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xternal title slide">
  <a:themeElements>
    <a:clrScheme name="2_External title slide 1">
      <a:dk1>
        <a:srgbClr val="000000"/>
      </a:dk1>
      <a:lt1>
        <a:srgbClr val="FFFFFF"/>
      </a:lt1>
      <a:dk2>
        <a:srgbClr val="EE2200"/>
      </a:dk2>
      <a:lt2>
        <a:srgbClr val="8C2D8C"/>
      </a:lt2>
      <a:accent1>
        <a:srgbClr val="FF8200"/>
      </a:accent1>
      <a:accent2>
        <a:srgbClr val="FF4B00"/>
      </a:accent2>
      <a:accent3>
        <a:srgbClr val="FFFFFF"/>
      </a:accent3>
      <a:accent4>
        <a:srgbClr val="000000"/>
      </a:accent4>
      <a:accent5>
        <a:srgbClr val="FFC1AA"/>
      </a:accent5>
      <a:accent6>
        <a:srgbClr val="E74300"/>
      </a:accent6>
      <a:hlink>
        <a:srgbClr val="C8C6C4"/>
      </a:hlink>
      <a:folHlink>
        <a:srgbClr val="666666"/>
      </a:folHlink>
    </a:clrScheme>
    <a:fontScheme name="2_External 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External title slide 1">
        <a:dk1>
          <a:srgbClr val="000000"/>
        </a:dk1>
        <a:lt1>
          <a:srgbClr val="FFFFFF"/>
        </a:lt1>
        <a:dk2>
          <a:srgbClr val="EE2200"/>
        </a:dk2>
        <a:lt2>
          <a:srgbClr val="8C2D8C"/>
        </a:lt2>
        <a:accent1>
          <a:srgbClr val="FF8200"/>
        </a:accent1>
        <a:accent2>
          <a:srgbClr val="FF4B00"/>
        </a:accent2>
        <a:accent3>
          <a:srgbClr val="FFFFFF"/>
        </a:accent3>
        <a:accent4>
          <a:srgbClr val="000000"/>
        </a:accent4>
        <a:accent5>
          <a:srgbClr val="FFC1AA"/>
        </a:accent5>
        <a:accent6>
          <a:srgbClr val="E74300"/>
        </a:accent6>
        <a:hlink>
          <a:srgbClr val="C8C6C4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swedbank_ppt_template_080702</Template>
  <TotalTime>36219</TotalTime>
  <Words>449</Words>
  <Application>Microsoft Office PowerPoint</Application>
  <PresentationFormat>On-screen Show (16:9)</PresentationFormat>
  <Paragraphs>71</Paragraphs>
  <Slides>14</Slides>
  <Notes>11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Gill Sans</vt:lpstr>
      <vt:lpstr>ヒラギノ角ゴ ProN W3</vt:lpstr>
      <vt:lpstr>2_External title slide</vt:lpstr>
      <vt:lpstr>1_swedbank_ppt_template_080702</vt:lpstr>
      <vt:lpstr>3_External title slide</vt:lpstr>
      <vt:lpstr>4_External title slide</vt:lpstr>
      <vt:lpstr>5_External title slide</vt:lpstr>
      <vt:lpstr>\\hqfswork.lv.int.hansa.ee\work\MFTAN\Source data\GDP\GDP PPP EU.xlsx!Eurostat 2014![GDP PPP EU.xlsx]Eurostat 2014 Chart 1356</vt:lpstr>
      <vt:lpstr>\\hqfswork.lv.int.hansa.ee\work\MFTAN\Source data\GDP\GDP PPP EU.xlsx!Eurostat 2014![GDP PPP EU.xlsx]Eurostat 2014 Chart 17</vt:lpstr>
      <vt:lpstr>\\hqfswork.lv.int.hansa.ee\work\MFTAN\Source data\Labour\analysis\ageing_macro focus.xlsx!O_depend![ageing_macro focus.xlsx]O_depend Chart 5</vt:lpstr>
      <vt:lpstr>\\hqfswork.lv.int.hansa.ee\work\MFTAN\Source data\Wages\household disposable income.xlsx!Data2![household disposable income.xlsx]Data2 Chart 61-1</vt:lpstr>
      <vt:lpstr>\\hqfswork.lv.int.hansa.ee\work\MFTAN\Source data\GDP\GDP_regions.xlsx!IKG10_11![GDP_regions.xlsx]IKG10_11 Chart 2</vt:lpstr>
      <vt:lpstr>C:\Users\p998awj\Desktop\TaxRevenues.xlsx!Sheet1![TaxRevenues.xlsx]Sheet1 Chart 5</vt:lpstr>
      <vt:lpstr>C:\Users\p998awj\Desktop\TaxRevenues.xlsx!Sheet1![TaxRevenues.xlsx]Sheet1 Chart 2</vt:lpstr>
      <vt:lpstr>Macrobond document</vt:lpstr>
      <vt:lpstr>Latvijas ekonomika: izaicinājumi turpmākajiem 10 gadiem</vt:lpstr>
      <vt:lpstr>1. Ienākumu konverģence: līdz šim ir diezgan OK, bet nevajag solīt neiespējamas lietas!</vt:lpstr>
      <vt:lpstr>1. Ienākumu konverģence: ar esošo politiku un sabiedrības rīcības modeli ES vidējo līmeni sasniegt nebūs iespējams</vt:lpstr>
      <vt:lpstr>2. Ienākumu līmeņu atšķirības saglabāsies: izņemot īsas cikliskas svārstības, emigrācija turpināsies</vt:lpstr>
      <vt:lpstr>3. Demogrāfija un tirgus lielums: varam saražot krietni vairāk nekā apēst – iekšējais tirgus kļūs arvien šaurāks</vt:lpstr>
      <vt:lpstr>3. Demogrāfija un nodarbinātība: novecojam straujāk nekā Eiropa, esošo labklājības valsti «pavilkt» būs arvien grūtāk</vt:lpstr>
      <vt:lpstr>3. Demogrāfija un politiskie riski: īstermiņa perspektīva kļūs arvien dominējošāka, fiskālais spiediens tērēt augs</vt:lpstr>
      <vt:lpstr>4. Reģioni: ar esošo modeli reģionu atšķirības turpinās pieaugt</vt:lpstr>
      <vt:lpstr>5. Digitalizācija: gan ieguvēji, gan zaudētāji… ja zaudētāju būs vairāk, tad būs lielas problēmas ar nodokļu politiku un labklājības valsti</vt:lpstr>
      <vt:lpstr>6. Nodokļi: kritiski svarīga joma, bet ar neizglītotu vēlētāju ir viegli manipulēt</vt:lpstr>
      <vt:lpstr>Ko darīt? Ēnu ekonomika: to nesamazinot, izaugsmei ir «stikla griesti». Ja to nemazinās, tad ilgtermiņa perspektīvu neieviest, jo ēnu ekonomika balstās uz uzmešanas stratēģijas</vt:lpstr>
      <vt:lpstr>Ko darīt? Demogrāfija: dzimstība, reemigrācija, mūžizglītība un citas lietas, bet galu galā arī (uz prasmēm balstīta) imigrācija</vt:lpstr>
      <vt:lpstr>Ko darīt? </vt:lpstr>
      <vt:lpstr>PowerPoint Presentation</vt:lpstr>
    </vt:vector>
  </TitlesOfParts>
  <Company>Swedbank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where you write the name of the presentation</dc:title>
  <dc:creator>Martins Kazaks</dc:creator>
  <cp:lastModifiedBy>Elīna Lase</cp:lastModifiedBy>
  <cp:revision>4708</cp:revision>
  <cp:lastPrinted>2015-11-06T12:35:18Z</cp:lastPrinted>
  <dcterms:created xsi:type="dcterms:W3CDTF">2008-09-10T10:04:08Z</dcterms:created>
  <dcterms:modified xsi:type="dcterms:W3CDTF">2016-06-01T11:57:24Z</dcterms:modified>
</cp:coreProperties>
</file>